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75" d="100"/>
          <a:sy n="75" d="100"/>
        </p:scale>
        <p:origin x="516" y="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925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F0F"/>
          </a:solidFill>
          <a:ln w="12700">
            <a:solidFill>
              <a:srgbClr val="0D1F0F"/>
            </a:solidFill>
            <a:prstDash val="solid"/>
          </a:ln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4" name="Shape 2"/>
          <p:cNvSpPr/>
          <p:nvPr/>
        </p:nvSpPr>
        <p:spPr>
          <a:xfrm>
            <a:off x="9601200" y="-1371600"/>
            <a:ext cx="3657600" cy="3657600"/>
          </a:xfrm>
          <a:prstGeom prst="ellipse">
            <a:avLst/>
          </a:prstGeom>
          <a:solidFill>
            <a:srgbClr val="C9963A">
              <a:alpha val="12000"/>
            </a:srgbClr>
          </a:solidFill>
          <a:ln w="12700">
            <a:solidFill>
              <a:srgbClr val="C9963A">
                <a:alpha val="12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9601200" y="292608"/>
            <a:ext cx="2286000" cy="329184"/>
          </a:xfrm>
          <a:prstGeom prst="rect">
            <a:avLst/>
          </a:prstGeom>
          <a:solidFill>
            <a:srgbClr val="1A2E1A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9601200" y="292608"/>
            <a:ext cx="2286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96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PRE-SEED ROUND • 2026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57200" y="292608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KONOF FOODS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57200" y="621792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8A9E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konoffoods.com  •  Google Play Store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7200" y="132588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2ECC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AGRITECH  •  NIGERIA  •  WEST AFRICA  •  CARIBBEAN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1627632"/>
            <a:ext cx="6858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Farm</a:t>
            </a:r>
            <a:endParaRPr lang="en-US" sz="6800" dirty="0"/>
          </a:p>
          <a:p>
            <a:pPr marL="0" indent="0" algn="l">
              <a:buNone/>
            </a:pPr>
            <a:r>
              <a:rPr lang="en-US" sz="68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Market.</a:t>
            </a:r>
            <a:endParaRPr lang="en-US" sz="6800" dirty="0"/>
          </a:p>
        </p:txBody>
      </p:sp>
      <p:sp>
        <p:nvSpPr>
          <p:cNvPr id="11" name="Text 9"/>
          <p:cNvSpPr/>
          <p:nvPr/>
        </p:nvSpPr>
        <p:spPr>
          <a:xfrm>
            <a:off x="457200" y="3639312"/>
            <a:ext cx="7315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i="1" dirty="0">
                <a:solidFill>
                  <a:srgbClr val="F0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You to Thousands.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457200" y="4315968"/>
            <a:ext cx="6583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Konof Foods eliminates the middleman between Nigerian farmers and buyers — a mobile-first marketplace with fair prices, direct payments, and zero exploitation.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57200" y="5047488"/>
            <a:ext cx="10972800" cy="36576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457200" y="516636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0C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100+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457200" y="565099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8A9E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Farmers — Week 1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200400" y="516636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0C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175+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3200400" y="565099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8A9E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Total Leads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943600" y="516636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0C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5943600" y="565099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Google Play Store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8686800" y="516636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0C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8686800" y="565099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Languages Supported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57200" y="6510528"/>
            <a:ext cx="9144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KONOF FOODS  •  CONFIDENTIAL  •  2026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1247120" y="651052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F0F"/>
          </a:solidFill>
          <a:ln w="12700">
            <a:solidFill>
              <a:srgbClr val="0D1F0F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457200" y="256032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kern="0" spc="3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TEAM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530352"/>
            <a:ext cx="365760" cy="36576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457200" y="640080"/>
            <a:ext cx="411480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team.</a:t>
            </a:r>
            <a:endParaRPr lang="en-US" sz="3400" dirty="0"/>
          </a:p>
          <a:p>
            <a:pPr marL="0" indent="0" algn="l">
              <a:buNone/>
            </a:pPr>
            <a:r>
              <a:rPr lang="en-US" sz="34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conviction.</a:t>
            </a:r>
            <a:endParaRPr lang="en-US" sz="3400" dirty="0"/>
          </a:p>
          <a:p>
            <a:pPr marL="0" indent="0" algn="l">
              <a:buNone/>
            </a:pPr>
            <a:r>
              <a:rPr lang="en-US" sz="34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to last.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5577840" cy="4224528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7" name="Shape 5"/>
          <p:cNvSpPr/>
          <p:nvPr/>
        </p:nvSpPr>
        <p:spPr>
          <a:xfrm>
            <a:off x="685800" y="2395728"/>
            <a:ext cx="841248" cy="841248"/>
          </a:xfrm>
          <a:prstGeom prst="ellipse">
            <a:avLst/>
          </a:prstGeom>
          <a:solidFill>
            <a:srgbClr val="0D1F0F"/>
          </a:solidFill>
          <a:ln w="254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85800" y="2423160"/>
            <a:ext cx="84124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627632" y="2450592"/>
            <a:ext cx="42245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Benjamin Okonofua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627632" y="2816352"/>
            <a:ext cx="42245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C996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Founder &amp; CEO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" y="3273552"/>
            <a:ext cx="5166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21 years old · Nigerian · Based in Monrovia, Liberia and Lagos, Nigeria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85800" y="3822192"/>
            <a:ext cx="5166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Runs Konof Konnect — software dev company with 6 active paying clients funding this vision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85800" y="4370832"/>
            <a:ext cx="5166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First generation tech founder with deep market knowledge across Nigeria and Liberia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85800" y="4919472"/>
            <a:ext cx="5166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Generated 100+ farmer registrations in week one with only $8 in ad spend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85800" y="5468112"/>
            <a:ext cx="5166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Confirmed office space offer inside Monrovia Super Mall — premium clientele access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355080" y="2286000"/>
            <a:ext cx="5577840" cy="4224528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7" name="Shape 15"/>
          <p:cNvSpPr/>
          <p:nvPr/>
        </p:nvSpPr>
        <p:spPr>
          <a:xfrm>
            <a:off x="6583680" y="2395728"/>
            <a:ext cx="841248" cy="841248"/>
          </a:xfrm>
          <a:prstGeom prst="ellipse">
            <a:avLst/>
          </a:prstGeom>
          <a:solidFill>
            <a:srgbClr val="0D1F0F"/>
          </a:solidFill>
          <a:ln w="25400">
            <a:solidFill>
              <a:srgbClr val="2ECC71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6583680" y="2423160"/>
            <a:ext cx="84124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EC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7525512" y="2450592"/>
            <a:ext cx="42245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rgbClr val="2ECC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Technical Co-Founder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525512" y="2816352"/>
            <a:ext cx="42245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2ECC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PLATFORM ENGINERRING TEAM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6583680" y="3273552"/>
            <a:ext cx="5166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Based in Jamaica · Built entire Konof Foods platform in Kotlin/Android Studio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583680" y="3822192"/>
            <a:ext cx="5166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Identified the same farm-to-market problem in the Caribbean diaspora — expanded the vision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583680" y="4370832"/>
            <a:ext cx="5166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Built the platform on belief — deferred payment until the company is funded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583680" y="4919472"/>
            <a:ext cx="5166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Identified critical Paystack API and escrow architecture issues before they became expensive problems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583680" y="5468112"/>
            <a:ext cx="5166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Technical equity structure being formalized ahead of investment round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457200" y="6510528"/>
            <a:ext cx="9144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KONOF FOODS  •  CONFIDENTIAL  •  2026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11247120" y="651052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</a:t>
            </a:r>
            <a:endParaRPr lang="en-US" sz="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F0F"/>
          </a:solidFill>
          <a:ln w="12700">
            <a:solidFill>
              <a:srgbClr val="0D1F0F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457200" y="256032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3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FINANCIALS &amp; PROJECTIONS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457200" y="530352"/>
            <a:ext cx="365760" cy="36576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457200" y="64008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Pre-revenue today.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Clear, honest path forward.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457200" y="1847088"/>
            <a:ext cx="11521440" cy="749808"/>
          </a:xfrm>
          <a:prstGeom prst="rect">
            <a:avLst/>
          </a:prstGeom>
          <a:solidFill>
            <a:srgbClr val="1A2E0A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640080" y="193852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2ECC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CAPITAL EFFICIENCY PROOF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40080" y="2176272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100+ farmer registrations from $8 in ad spend = &lt;$0.08 cost per farmer. Industry benchmark: $15–$50 per farmer. That is a 200× capital efficiency advantage — before any optimization.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724912"/>
            <a:ext cx="3566160" cy="3310128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640080" y="283464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TODAY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0080" y="3108960"/>
            <a:ext cx="3200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$0</a:t>
            </a:r>
            <a:endParaRPr lang="en-US" sz="4800" dirty="0"/>
          </a:p>
        </p:txBody>
      </p:sp>
      <p:sp>
        <p:nvSpPr>
          <p:cNvPr id="12" name="Text 10"/>
          <p:cNvSpPr/>
          <p:nvPr/>
        </p:nvSpPr>
        <p:spPr>
          <a:xfrm>
            <a:off x="640080" y="3858768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40080" y="4206240"/>
            <a:ext cx="3200400" cy="1664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Pre-revenue stage. First transactions expected within 60 days of funding secured.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297680" y="2724912"/>
            <a:ext cx="3566160" cy="3310128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4480560" y="283464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 MONTHS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480560" y="3108960"/>
            <a:ext cx="3200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$50K</a:t>
            </a:r>
            <a:endParaRPr lang="en-US" sz="4800" dirty="0"/>
          </a:p>
        </p:txBody>
      </p:sp>
      <p:sp>
        <p:nvSpPr>
          <p:cNvPr id="17" name="Text 15"/>
          <p:cNvSpPr/>
          <p:nvPr/>
        </p:nvSpPr>
        <p:spPr>
          <a:xfrm>
            <a:off x="4480560" y="3858768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GMV Target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480560" y="4206240"/>
            <a:ext cx="3200400" cy="1664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1,000 active farmers · 500 buyers · 5% avg commission. Revenue generation from month 4.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8138160" y="2724912"/>
            <a:ext cx="3566160" cy="3310128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8321040" y="283464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36 MONTHS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8321040" y="3108960"/>
            <a:ext cx="3200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2EC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$5M</a:t>
            </a:r>
            <a:endParaRPr lang="en-US" sz="4800" dirty="0"/>
          </a:p>
        </p:txBody>
      </p:sp>
      <p:sp>
        <p:nvSpPr>
          <p:cNvPr id="22" name="Text 20"/>
          <p:cNvSpPr/>
          <p:nvPr/>
        </p:nvSpPr>
        <p:spPr>
          <a:xfrm>
            <a:off x="8321040" y="3858768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GMV Target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321040" y="4206240"/>
            <a:ext cx="3200400" cy="1664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Nigeria-wide scale. Logistics fees active. Premium listings recurring revenue. Series A preparation.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57200" y="6510528"/>
            <a:ext cx="9144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KONOF FOODS  •  CONFIDENTIAL  •  2026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247120" y="651052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</a:t>
            </a:r>
            <a:endParaRPr lang="en-US" sz="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F0F"/>
          </a:solidFill>
          <a:ln w="12700">
            <a:solidFill>
              <a:srgbClr val="0D1F0F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457200" y="256032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kern="0" spc="3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INVESTMENT ASK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57200" y="530352"/>
            <a:ext cx="365760" cy="36576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457200" y="621792"/>
            <a:ext cx="685800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8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$400K+</a:t>
            </a:r>
            <a:endParaRPr lang="en-US" sz="8800" dirty="0"/>
          </a:p>
        </p:txBody>
      </p:sp>
      <p:sp>
        <p:nvSpPr>
          <p:cNvPr id="6" name="Text 4"/>
          <p:cNvSpPr/>
          <p:nvPr/>
        </p:nvSpPr>
        <p:spPr>
          <a:xfrm>
            <a:off x="457200" y="199339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E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Pre-seed  •  12-month runway  •  Equity negotiable  •  SAFE notes and convertible notes welcome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57200" y="2395728"/>
            <a:ext cx="7772400" cy="896112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8" name="Shape 6"/>
          <p:cNvSpPr/>
          <p:nvPr/>
        </p:nvSpPr>
        <p:spPr>
          <a:xfrm>
            <a:off x="457200" y="2395728"/>
            <a:ext cx="2720340" cy="54864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594360" y="2487168"/>
            <a:ext cx="7498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0C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35%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389888" y="248716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 Payment &amp; Tech Infrastructure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389888" y="2834640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 Platform engineering team to resume critical updates and active monitoring for threats. Firebase scaling. Paystack integration. App improvements and server costs.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57200" y="3401568"/>
            <a:ext cx="7772400" cy="896112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3" name="Shape 11"/>
          <p:cNvSpPr/>
          <p:nvPr/>
        </p:nvSpPr>
        <p:spPr>
          <a:xfrm>
            <a:off x="457200" y="3401568"/>
            <a:ext cx="2331720" cy="54864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594360" y="3493008"/>
            <a:ext cx="7498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0C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30%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389888" y="349300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&amp; Farmer Acquisition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389888" y="3840480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Proven Facebook ad campaigns. Agricultural cooperative partnerships. Goal: 5,000 registered farmers in 12 months.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4407408"/>
            <a:ext cx="7772400" cy="896112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8" name="Shape 16"/>
          <p:cNvSpPr/>
          <p:nvPr/>
        </p:nvSpPr>
        <p:spPr>
          <a:xfrm>
            <a:off x="457200" y="4407408"/>
            <a:ext cx="1554480" cy="54864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594360" y="4498848"/>
            <a:ext cx="7498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0C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20%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1389888" y="449884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 &amp; Founder Salary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389888" y="4846320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operates Konof Foods full time. Customer support. Farmer onboarding specialists.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57200" y="5413248"/>
            <a:ext cx="7772400" cy="896112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23" name="Shape 21"/>
          <p:cNvSpPr/>
          <p:nvPr/>
        </p:nvSpPr>
        <p:spPr>
          <a:xfrm>
            <a:off x="457200" y="5413248"/>
            <a:ext cx="1165860" cy="54864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594360" y="5504688"/>
            <a:ext cx="7498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0C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15%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1389888" y="55046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Legal, Compliance &amp; Reserve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389888" y="5852160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formalization. Payment processor compliance. Operating reserve.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503920" y="226771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WHAT THIS CAPITAL ACHIEVES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8503920" y="2578608"/>
            <a:ext cx="3474720" cy="123444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29" name="Shape 27"/>
          <p:cNvSpPr/>
          <p:nvPr/>
        </p:nvSpPr>
        <p:spPr>
          <a:xfrm>
            <a:off x="8503920" y="2578608"/>
            <a:ext cx="54864" cy="123444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30" name="Text 28"/>
          <p:cNvSpPr/>
          <p:nvPr/>
        </p:nvSpPr>
        <p:spPr>
          <a:xfrm>
            <a:off x="8668512" y="2651760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C996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Month 1–3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8668512" y="289864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8668512" y="3236976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 developer team. Launch Paystack. 500 active farmers. First transactions on platform.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8503920" y="3931920"/>
            <a:ext cx="3474720" cy="123444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34" name="Shape 32"/>
          <p:cNvSpPr/>
          <p:nvPr/>
        </p:nvSpPr>
        <p:spPr>
          <a:xfrm>
            <a:off x="8503920" y="3931920"/>
            <a:ext cx="54864" cy="123444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35" name="Text 33"/>
          <p:cNvSpPr/>
          <p:nvPr/>
        </p:nvSpPr>
        <p:spPr>
          <a:xfrm>
            <a:off x="8668512" y="4005072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C996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Month 4–8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8668512" y="425196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8668512" y="459028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2,000 farmers. Buyer campaign. First $10K GMV month. Liberia market expansion.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8503920" y="5285232"/>
            <a:ext cx="3474720" cy="123444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39" name="Shape 37"/>
          <p:cNvSpPr/>
          <p:nvPr/>
        </p:nvSpPr>
        <p:spPr>
          <a:xfrm>
            <a:off x="8503920" y="5285232"/>
            <a:ext cx="54864" cy="123444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40" name="Text 38"/>
          <p:cNvSpPr/>
          <p:nvPr/>
        </p:nvSpPr>
        <p:spPr>
          <a:xfrm>
            <a:off x="8668512" y="5358384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C996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Month 9–12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8668512" y="560527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8668512" y="5943600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5,000 farmers. $50K GMV. First revenue-positive month. Series A prep begins.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457200" y="6510528"/>
            <a:ext cx="9144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KONOF FOODS  •  CONFIDENTIAL  •  2026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11247120" y="651052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</a:t>
            </a:r>
            <a:endParaRPr lang="en-US" sz="7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5C2E"/>
          </a:solidFill>
          <a:ln w="12700">
            <a:solidFill>
              <a:srgbClr val="1A5C2E"/>
            </a:solidFill>
            <a:prstDash val="solid"/>
          </a:ln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7315200" y="-1828800"/>
            <a:ext cx="6400800" cy="6400800"/>
          </a:xfrm>
          <a:prstGeom prst="ellipse">
            <a:avLst/>
          </a:prstGeom>
          <a:solidFill>
            <a:srgbClr val="2ECC71">
              <a:alpha val="8000"/>
            </a:srgbClr>
          </a:solidFill>
          <a:ln w="12700">
            <a:solidFill>
              <a:srgbClr val="2ECC71">
                <a:alpha val="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2"/>
          <p:cNvSpPr/>
          <p:nvPr/>
        </p:nvSpPr>
        <p:spPr>
          <a:xfrm>
            <a:off x="-1828800" y="3657600"/>
            <a:ext cx="4572000" cy="4572000"/>
          </a:xfrm>
          <a:prstGeom prst="ellipse">
            <a:avLst/>
          </a:prstGeom>
          <a:solidFill>
            <a:srgbClr val="C9963A">
              <a:alpha val="6000"/>
            </a:srgbClr>
          </a:solidFill>
          <a:ln w="12700">
            <a:solidFill>
              <a:srgbClr val="C9963A">
                <a:alpha val="6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457200" y="292608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8A9E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KONOF FOODS WHITE PAPER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457200" y="777240"/>
            <a:ext cx="914400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5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 million farmers.</a:t>
            </a:r>
            <a:endParaRPr lang="en-US" sz="6500" dirty="0"/>
          </a:p>
          <a:p>
            <a:pPr marL="0" indent="0" algn="l">
              <a:buNone/>
            </a:pPr>
            <a:r>
              <a:rPr lang="en-US" sz="65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platform.</a:t>
            </a:r>
            <a:endParaRPr lang="en-US" sz="6500" dirty="0"/>
          </a:p>
          <a:p>
            <a:pPr marL="0" indent="0" algn="l">
              <a:buNone/>
            </a:pPr>
            <a:r>
              <a:rPr lang="en-US" sz="65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middlemen.</a:t>
            </a:r>
            <a:endParaRPr lang="en-US" sz="6500" dirty="0"/>
          </a:p>
        </p:txBody>
      </p:sp>
      <p:sp>
        <p:nvSpPr>
          <p:cNvPr id="8" name="Text 6"/>
          <p:cNvSpPr/>
          <p:nvPr/>
        </p:nvSpPr>
        <p:spPr>
          <a:xfrm>
            <a:off x="457200" y="3611880"/>
            <a:ext cx="7772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i="1" dirty="0">
                <a:solidFill>
                  <a:srgbClr val="F0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farm is producing.</a:t>
            </a:r>
            <a:endParaRPr lang="en-US" sz="2800" dirty="0"/>
          </a:p>
          <a:p>
            <a:pPr marL="0" indent="0" algn="l">
              <a:buNone/>
            </a:pPr>
            <a:r>
              <a:rPr lang="en-US" sz="2800" i="1" dirty="0">
                <a:solidFill>
                  <a:srgbClr val="F0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market is waiting.</a:t>
            </a:r>
            <a:endParaRPr lang="en-US" sz="2800" dirty="0"/>
          </a:p>
          <a:p>
            <a:pPr marL="0" indent="0" algn="l">
              <a:buNone/>
            </a:pPr>
            <a:r>
              <a:rPr lang="en-US" sz="2800" i="1" dirty="0">
                <a:solidFill>
                  <a:srgbClr val="F0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Let's connect them — together.</a:t>
            </a:r>
            <a:endParaRPr lang="en-US" sz="2800" dirty="0"/>
          </a:p>
        </p:txBody>
      </p:sp>
      <p:sp>
        <p:nvSpPr>
          <p:cNvPr id="9" name="Shape 7"/>
          <p:cNvSpPr/>
          <p:nvPr/>
        </p:nvSpPr>
        <p:spPr>
          <a:xfrm>
            <a:off x="457200" y="4736592"/>
            <a:ext cx="11247120" cy="36576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457200" y="486460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chemeClr val="bg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FOUNDER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457200" y="510235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Benjamin Okonofua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2788920" y="486460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chemeClr val="bg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EMAIL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2788920" y="510235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konofkonnecthelp@gmail.com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120640" y="486460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chemeClr val="bg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WHATSAPP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5120640" y="510235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+234 8063 313 953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452360" y="486460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chemeClr val="bg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WEBSITE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7452360" y="510235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konoffoods.com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784080" y="486460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chemeClr val="bg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PLAY STORE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9784080" y="510235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com.konoffoods.app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57200" y="580644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chemeClr val="bg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Start in Lagos  •  Scale across Nigeria  •  Build across Africa and the Caribbean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457200" y="6510528"/>
            <a:ext cx="11247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KONOF FOODS  •  PRE-SEED PITCH  •  JULY 2026  •  CONFIDENTIAL</a:t>
            </a:r>
            <a:endParaRPr lang="en-US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F0F"/>
          </a:solidFill>
          <a:ln w="12700">
            <a:solidFill>
              <a:srgbClr val="0D1F0F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457200" y="256032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kern="0" spc="3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PROBLEM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530352"/>
            <a:ext cx="365760" cy="36576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457200" y="640080"/>
            <a:ext cx="64008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Nigerian farmers work hard.</a:t>
            </a:r>
            <a:endParaRPr lang="en-US" sz="3800" dirty="0"/>
          </a:p>
          <a:p>
            <a:pPr marL="0" indent="0" algn="l">
              <a:buNone/>
            </a:pPr>
            <a:r>
              <a:rPr lang="en-US" sz="38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Middlemen profit most.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457200" y="2057400"/>
            <a:ext cx="6858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 has 36 million smallholder farmers producing enough food to feed the continent. Yet billions in value are lost annually — not because of poor harvests, but because farmers cannot reach buyers directly.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2971800"/>
            <a:ext cx="3566160" cy="324612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8" name="Shape 6"/>
          <p:cNvSpPr/>
          <p:nvPr/>
        </p:nvSpPr>
        <p:spPr>
          <a:xfrm>
            <a:off x="457200" y="2971800"/>
            <a:ext cx="3566160" cy="64008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640080" y="3127248"/>
            <a:ext cx="32004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2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</a:t>
            </a:r>
            <a:endParaRPr lang="en-US" sz="5200" dirty="0"/>
          </a:p>
        </p:txBody>
      </p:sp>
      <p:sp>
        <p:nvSpPr>
          <p:cNvPr id="10" name="Text 8"/>
          <p:cNvSpPr/>
          <p:nvPr/>
        </p:nvSpPr>
        <p:spPr>
          <a:xfrm>
            <a:off x="640080" y="3950208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Post-harvest losses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" y="4315968"/>
            <a:ext cx="3154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Produce rots because farmers cannot find buyers fast enough after harvest season ends.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297680" y="2971800"/>
            <a:ext cx="3566160" cy="324612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3" name="Shape 11"/>
          <p:cNvSpPr/>
          <p:nvPr/>
        </p:nvSpPr>
        <p:spPr>
          <a:xfrm>
            <a:off x="4297680" y="2971800"/>
            <a:ext cx="3566160" cy="64008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4480560" y="3127248"/>
            <a:ext cx="32004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2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60%</a:t>
            </a:r>
            <a:endParaRPr lang="en-US" sz="5200" dirty="0"/>
          </a:p>
        </p:txBody>
      </p:sp>
      <p:sp>
        <p:nvSpPr>
          <p:cNvPr id="15" name="Text 13"/>
          <p:cNvSpPr/>
          <p:nvPr/>
        </p:nvSpPr>
        <p:spPr>
          <a:xfrm>
            <a:off x="4480560" y="3950208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Middleman margin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480560" y="4315968"/>
            <a:ext cx="3154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60% of the final consumer price goes to agents — not the farmer who grew the produce.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8138160" y="2971800"/>
            <a:ext cx="3566160" cy="324612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8" name="Shape 16"/>
          <p:cNvSpPr/>
          <p:nvPr/>
        </p:nvSpPr>
        <p:spPr>
          <a:xfrm>
            <a:off x="8138160" y="2971800"/>
            <a:ext cx="3566160" cy="64008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8321040" y="3127248"/>
            <a:ext cx="32004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2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$9B</a:t>
            </a:r>
            <a:endParaRPr lang="en-US" sz="5200" dirty="0"/>
          </a:p>
        </p:txBody>
      </p:sp>
      <p:sp>
        <p:nvSpPr>
          <p:cNvPr id="20" name="Text 18"/>
          <p:cNvSpPr/>
          <p:nvPr/>
        </p:nvSpPr>
        <p:spPr>
          <a:xfrm>
            <a:off x="8321040" y="3950208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Lost annually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8321040" y="4315968"/>
            <a:ext cx="3154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 loses $9 billion in agricultural value yearly to inefficient distribution systems.</a:t>
            </a: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457200" y="6510528"/>
            <a:ext cx="9144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KONOF FOODS  •  CONFIDENTIAL  •  2026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11247120" y="651052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5C2E"/>
          </a:solidFill>
          <a:ln w="12700">
            <a:solidFill>
              <a:srgbClr val="1A5C2E"/>
            </a:solidFill>
            <a:prstDash val="solid"/>
          </a:ln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8686800" y="-914400"/>
            <a:ext cx="4572000" cy="4572000"/>
          </a:xfrm>
          <a:prstGeom prst="ellipse">
            <a:avLst/>
          </a:prstGeom>
          <a:solidFill>
            <a:srgbClr val="2ECC71">
              <a:alpha val="10000"/>
            </a:srgbClr>
          </a:solidFill>
          <a:ln w="12700">
            <a:solidFill>
              <a:srgbClr val="2ECC71">
                <a:alpha val="1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2"/>
          <p:cNvSpPr/>
          <p:nvPr/>
        </p:nvSpPr>
        <p:spPr>
          <a:xfrm>
            <a:off x="-914400" y="4572000"/>
            <a:ext cx="3657600" cy="3657600"/>
          </a:xfrm>
          <a:prstGeom prst="ellipse">
            <a:avLst/>
          </a:prstGeom>
          <a:solidFill>
            <a:srgbClr val="C9963A">
              <a:alpha val="8000"/>
            </a:srgbClr>
          </a:solidFill>
          <a:ln w="12700">
            <a:solidFill>
              <a:srgbClr val="C9963A">
                <a:alpha val="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457200" y="256032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3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FOUNDER INSIGHT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457200" y="530352"/>
            <a:ext cx="365760" cy="36576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274320" y="594360"/>
            <a:ext cx="1371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0" dirty="0">
                <a:solidFill>
                  <a:srgbClr val="C996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11000" dirty="0"/>
          </a:p>
        </p:txBody>
      </p:sp>
      <p:sp>
        <p:nvSpPr>
          <p:cNvPr id="8" name="Text 6"/>
          <p:cNvSpPr/>
          <p:nvPr/>
        </p:nvSpPr>
        <p:spPr>
          <a:xfrm>
            <a:off x="457200" y="1261872"/>
            <a:ext cx="9144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i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problem with agriculture in Africa is not the production.</a:t>
            </a:r>
            <a:endParaRPr lang="en-US" sz="3000" dirty="0"/>
          </a:p>
          <a:p>
            <a:pPr marL="0" indent="0" algn="l">
              <a:buNone/>
            </a:pPr>
            <a:r>
              <a:rPr lang="en-US" sz="3000" i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Farmers produce enough.</a:t>
            </a:r>
            <a:endParaRPr lang="en-US" sz="3000" dirty="0"/>
          </a:p>
          <a:p>
            <a:pPr marL="0" indent="0" algn="l">
              <a:buNone/>
            </a:pPr>
            <a:r>
              <a:rPr lang="en-US" sz="3000" i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real problem is 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457200" y="2606040"/>
            <a:ext cx="9144000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i="1" dirty="0">
                <a:solidFill>
                  <a:srgbClr val="F0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Distribution!!!.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457200" y="3218688"/>
            <a:ext cx="9144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i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Nobody was building to solve that.”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457200" y="39776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8A9E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— Benjamin Okonofua, Founder &amp; CEO, Konof Foods  •  Brilliant mind  •  Lekki, Lagos, Nigeria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4617720"/>
            <a:ext cx="11247120" cy="1508760"/>
          </a:xfrm>
          <a:prstGeom prst="rect">
            <a:avLst/>
          </a:prstGeom>
          <a:solidFill>
            <a:srgbClr val="122010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640080" y="473659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2ECC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WHY THIS MATTERS?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40080" y="5010912"/>
            <a:ext cx="1069848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agritech solutions focus on improving production. Konof Foods uniquely targets distribution — the actual bottleneck causing post-harvest losses, farmer poverty, and food insecurity across Africa. This is the insight that drives every product decision we make.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57200" y="6510528"/>
            <a:ext cx="9144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KONOF FOODS  •  CONFIDENTIAL  •  2026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11247120" y="651052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F0F"/>
          </a:solidFill>
          <a:ln w="12700">
            <a:solidFill>
              <a:srgbClr val="0D1F0F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457200" y="256032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3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SOLUTION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457200" y="530352"/>
            <a:ext cx="365760" cy="36576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457200" y="640080"/>
            <a:ext cx="50292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platform.</a:t>
            </a:r>
            <a:endParaRPr lang="en-US" sz="3200" dirty="0"/>
          </a:p>
          <a:p>
            <a:pPr marL="0" indent="0" algn="l">
              <a:buNone/>
            </a:pPr>
            <a:r>
              <a:rPr lang="en-US" sz="32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farm-to-market.</a:t>
            </a:r>
            <a:endParaRPr lang="en-US" sz="3200" dirty="0"/>
          </a:p>
          <a:p>
            <a:pPr marL="0" indent="0" algn="l">
              <a:buNone/>
            </a:pPr>
            <a:r>
              <a:rPr lang="en-US" sz="32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middlemen.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457200" y="2331720"/>
            <a:ext cx="5029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Konof Foods is a mobile-first marketplace — live on Google Play Store — where farmers list produce, buyers order directly, and payments go via mobile money or bank transfer. No agents. No exploitation.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3337560"/>
            <a:ext cx="5029200" cy="566928"/>
          </a:xfrm>
          <a:prstGeom prst="rect">
            <a:avLst/>
          </a:prstGeom>
          <a:solidFill>
            <a:srgbClr val="1A2E0A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594360" y="3401568"/>
            <a:ext cx="4754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EC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❖  ONLY dedicated Android mobile app in this agritech marketplace space on Google Play Store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005072"/>
            <a:ext cx="5029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play.google.com/store/apps/details?id=com.konoffoods.app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852160" y="640080"/>
            <a:ext cx="2880360" cy="260604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6035040" y="804672"/>
            <a:ext cx="640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F5F0E8"/>
                </a:solidFill>
              </a:rPr>
              <a:t>🌾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6035040" y="1389888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Farmers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035040" y="1719072"/>
            <a:ext cx="24688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produce in minutes with photos. Set own price and unit. Manage orders and stock. Get paid directly to mobile money or bank account.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961120" y="640080"/>
            <a:ext cx="2880360" cy="260604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9144000" y="804672"/>
            <a:ext cx="640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F5F0E8"/>
                </a:solidFill>
              </a:rPr>
              <a:t>🛒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9144000" y="1389888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Buyers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9144000" y="1719072"/>
            <a:ext cx="24688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 fresh produce nearby. Order directly from farmers. Fair Price Guide prevents overpaying. Track delivery in real time.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852160" y="3474720"/>
            <a:ext cx="2880360" cy="260604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6035040" y="3639312"/>
            <a:ext cx="640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F5F0E8"/>
                </a:solidFill>
              </a:rPr>
              <a:t>💳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035040" y="4224528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Flexible Payments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035040" y="4553712"/>
            <a:ext cx="24688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money, bank transfer, or cash on delivery. Built for how West Africa actually transacts.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8961120" y="3474720"/>
            <a:ext cx="2880360" cy="260604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9144000" y="3639312"/>
            <a:ext cx="640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F5F0E8"/>
                </a:solidFill>
              </a:rPr>
              <a:t>🌍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9144000" y="4224528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Africa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9144000" y="4553712"/>
            <a:ext cx="24688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English, French, Portuguese and Swahili. PDF receipts, order tracking, in-app chat. Designed for Nigerian and Caribbean communities.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57200" y="6510528"/>
            <a:ext cx="9144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KONOF FOODS  •  CONFIDENTIAL  •  2026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1247120" y="651052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F0F"/>
          </a:solidFill>
          <a:ln w="12700">
            <a:solidFill>
              <a:srgbClr val="0D1F0F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457200" y="256032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3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TRACTION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457200" y="530352"/>
            <a:ext cx="365760" cy="36576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457200" y="640080"/>
            <a:ext cx="54864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one.</a:t>
            </a:r>
            <a:endParaRPr lang="en-US" sz="4200" dirty="0"/>
          </a:p>
          <a:p>
            <a:pPr marL="0" indent="0" algn="l">
              <a:buNone/>
            </a:pPr>
            <a:r>
              <a:rPr lang="en-US" sz="42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numbers.</a:t>
            </a:r>
            <a:endParaRPr lang="en-US" sz="4200" dirty="0"/>
          </a:p>
        </p:txBody>
      </p:sp>
      <p:sp>
        <p:nvSpPr>
          <p:cNvPr id="6" name="Shape 4"/>
          <p:cNvSpPr/>
          <p:nvPr/>
        </p:nvSpPr>
        <p:spPr>
          <a:xfrm>
            <a:off x="457200" y="1920240"/>
            <a:ext cx="2743200" cy="1783080"/>
          </a:xfrm>
          <a:prstGeom prst="rect">
            <a:avLst/>
          </a:prstGeom>
          <a:solidFill>
            <a:srgbClr val="1A3010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7" name="Shape 5"/>
          <p:cNvSpPr/>
          <p:nvPr/>
        </p:nvSpPr>
        <p:spPr>
          <a:xfrm>
            <a:off x="457200" y="1920240"/>
            <a:ext cx="2743200" cy="64008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40080" y="2057400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0C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100+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640080" y="278892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Farmers Registered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3108960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 organic signups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383280" y="1920240"/>
            <a:ext cx="2743200" cy="178308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3566160" y="2057400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175+</a:t>
            </a:r>
            <a:endParaRPr lang="en-US" sz="3800" dirty="0"/>
          </a:p>
        </p:txBody>
      </p:sp>
      <p:sp>
        <p:nvSpPr>
          <p:cNvPr id="13" name="Text 11"/>
          <p:cNvSpPr/>
          <p:nvPr/>
        </p:nvSpPr>
        <p:spPr>
          <a:xfrm>
            <a:off x="3566160" y="278892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Farmer Leads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566160" y="3108960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 + form combined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6309360" y="1920240"/>
            <a:ext cx="2743200" cy="178308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6492240" y="2057400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</a:t>
            </a:r>
            <a:endParaRPr lang="en-US" sz="3800" dirty="0"/>
          </a:p>
        </p:txBody>
      </p:sp>
      <p:sp>
        <p:nvSpPr>
          <p:cNvPr id="17" name="Text 15"/>
          <p:cNvSpPr/>
          <p:nvPr/>
        </p:nvSpPr>
        <p:spPr>
          <a:xfrm>
            <a:off x="6492240" y="278892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Ad Spend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492240" y="3108960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Entire marketing budget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9235440" y="1920240"/>
            <a:ext cx="2743200" cy="178308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9418320" y="2057400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&lt;$0.08</a:t>
            </a:r>
            <a:endParaRPr lang="en-US" sz="3800" dirty="0"/>
          </a:p>
        </p:txBody>
      </p:sp>
      <p:sp>
        <p:nvSpPr>
          <p:cNvPr id="21" name="Text 19"/>
          <p:cNvSpPr/>
          <p:nvPr/>
        </p:nvSpPr>
        <p:spPr>
          <a:xfrm>
            <a:off x="9418320" y="278892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Per Farmer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9418320" y="3108960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$15–$50 industry avg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57200" y="3913632"/>
            <a:ext cx="11247120" cy="50292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594360" y="400507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2024–2025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2148840" y="4087368"/>
            <a:ext cx="155448" cy="155448"/>
          </a:xfrm>
          <a:prstGeom prst="ellipse">
            <a:avLst/>
          </a:prstGeom>
          <a:solidFill>
            <a:srgbClr val="4A6040"/>
          </a:solidFill>
          <a:ln w="1270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26" name="Text 24"/>
          <p:cNvSpPr/>
          <p:nvPr/>
        </p:nvSpPr>
        <p:spPr>
          <a:xfrm>
            <a:off x="2423160" y="3986784"/>
            <a:ext cx="9052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 validated · Developer onboarded from Jamaica · App built in Kotlin/Android Studio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457200" y="4480560"/>
            <a:ext cx="11247120" cy="50292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28" name="Text 26"/>
          <p:cNvSpPr/>
          <p:nvPr/>
        </p:nvSpPr>
        <p:spPr>
          <a:xfrm>
            <a:off x="594360" y="457200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Jul 14, 2026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2148840" y="4654296"/>
            <a:ext cx="155448" cy="155448"/>
          </a:xfrm>
          <a:prstGeom prst="ellipse">
            <a:avLst/>
          </a:prstGeom>
          <a:solidFill>
            <a:srgbClr val="4A6040"/>
          </a:solidFill>
          <a:ln w="1270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30" name="Text 28"/>
          <p:cNvSpPr/>
          <p:nvPr/>
        </p:nvSpPr>
        <p:spPr>
          <a:xfrm>
            <a:off x="2423160" y="4553712"/>
            <a:ext cx="9052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 testing started · 12 testers opted in · 14-day Google Play review period begins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457200" y="5047488"/>
            <a:ext cx="11247120" cy="50292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32" name="Text 30"/>
          <p:cNvSpPr/>
          <p:nvPr/>
        </p:nvSpPr>
        <p:spPr>
          <a:xfrm>
            <a:off x="594360" y="5138928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Jul 18, 2026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2148840" y="5221224"/>
            <a:ext cx="155448" cy="155448"/>
          </a:xfrm>
          <a:prstGeom prst="ellipse">
            <a:avLst/>
          </a:prstGeom>
          <a:solidFill>
            <a:srgbClr val="4A6040"/>
          </a:solidFill>
          <a:ln w="1270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34" name="Text 32"/>
          <p:cNvSpPr/>
          <p:nvPr/>
        </p:nvSpPr>
        <p:spPr>
          <a:xfrm>
            <a:off x="2423160" y="5120640"/>
            <a:ext cx="9052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Pre-launch Facebook ad · 175 farmer inquiries · 49 form registrations from single $8 campaign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457200" y="5614416"/>
            <a:ext cx="11247120" cy="502920"/>
          </a:xfrm>
          <a:prstGeom prst="rect">
            <a:avLst/>
          </a:prstGeom>
          <a:solidFill>
            <a:srgbClr val="1A3010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36" name="Text 34"/>
          <p:cNvSpPr/>
          <p:nvPr/>
        </p:nvSpPr>
        <p:spPr>
          <a:xfrm>
            <a:off x="594360" y="5705856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C996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Jul 20, 2026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2148840" y="5788152"/>
            <a:ext cx="155448" cy="155448"/>
          </a:xfrm>
          <a:prstGeom prst="ellipse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38" name="Text 36"/>
          <p:cNvSpPr/>
          <p:nvPr/>
        </p:nvSpPr>
        <p:spPr>
          <a:xfrm>
            <a:off x="2423160" y="5687568"/>
            <a:ext cx="9052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🚀  LIVE — Konof Foods approved and published on Google Play Store · 100+ farmers registered week one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457200" y="6510528"/>
            <a:ext cx="9144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KONOF FOODS  •  CONFIDENTIAL  •  2026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11247120" y="651052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F0F"/>
          </a:solidFill>
          <a:ln w="12700">
            <a:solidFill>
              <a:srgbClr val="0D1F0F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457200" y="256032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3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SUPPLY VALIDATION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457200" y="530352"/>
            <a:ext cx="365760" cy="36576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457200" y="640080"/>
            <a:ext cx="7315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supply is diverse.</a:t>
            </a:r>
            <a:endParaRPr lang="en-US" sz="3400" dirty="0"/>
          </a:p>
          <a:p>
            <a:pPr marL="0" indent="0" algn="l">
              <a:buNone/>
            </a:pPr>
            <a:r>
              <a:rPr lang="en-US" sz="34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demand for connection is real.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457200" y="1874520"/>
            <a:ext cx="7315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our pre-launch farmer registration campaign, we mapped the supply landscape. This is what Nigerian farmers are growing — and ready to sell directly to buyers.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2542032"/>
            <a:ext cx="3520440" cy="150876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40080" y="2633472"/>
            <a:ext cx="1097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4800" dirty="0"/>
          </a:p>
        </p:txBody>
      </p:sp>
      <p:sp>
        <p:nvSpPr>
          <p:cNvPr id="9" name="Text 7"/>
          <p:cNvSpPr/>
          <p:nvPr/>
        </p:nvSpPr>
        <p:spPr>
          <a:xfrm>
            <a:off x="640080" y="345643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Pepper Farmers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251960" y="2542032"/>
            <a:ext cx="3520440" cy="150876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4434840" y="2633472"/>
            <a:ext cx="1097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4800" dirty="0"/>
          </a:p>
        </p:txBody>
      </p:sp>
      <p:sp>
        <p:nvSpPr>
          <p:cNvPr id="12" name="Text 10"/>
          <p:cNvSpPr/>
          <p:nvPr/>
        </p:nvSpPr>
        <p:spPr>
          <a:xfrm>
            <a:off x="4434840" y="345643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Tomato Farmers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046720" y="2542032"/>
            <a:ext cx="3520440" cy="150876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8229600" y="2633472"/>
            <a:ext cx="1097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4800" dirty="0"/>
          </a:p>
        </p:txBody>
      </p:sp>
      <p:sp>
        <p:nvSpPr>
          <p:cNvPr id="15" name="Text 13"/>
          <p:cNvSpPr/>
          <p:nvPr/>
        </p:nvSpPr>
        <p:spPr>
          <a:xfrm>
            <a:off x="8229600" y="345643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Maize Farmers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4233672"/>
            <a:ext cx="3520440" cy="150876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640080" y="4325112"/>
            <a:ext cx="1097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4800" dirty="0"/>
          </a:p>
        </p:txBody>
      </p:sp>
      <p:sp>
        <p:nvSpPr>
          <p:cNvPr id="18" name="Text 16"/>
          <p:cNvSpPr/>
          <p:nvPr/>
        </p:nvSpPr>
        <p:spPr>
          <a:xfrm>
            <a:off x="640080" y="514807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Cassava Farmers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251960" y="4233672"/>
            <a:ext cx="3520440" cy="150876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4434840" y="4325112"/>
            <a:ext cx="1097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4800" dirty="0"/>
          </a:p>
        </p:txBody>
      </p:sp>
      <p:sp>
        <p:nvSpPr>
          <p:cNvPr id="21" name="Text 19"/>
          <p:cNvSpPr/>
          <p:nvPr/>
        </p:nvSpPr>
        <p:spPr>
          <a:xfrm>
            <a:off x="4434840" y="514807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Poultry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8046720" y="4233672"/>
            <a:ext cx="3520440" cy="150876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8229600" y="4325112"/>
            <a:ext cx="1097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4800" dirty="0"/>
          </a:p>
        </p:txBody>
      </p:sp>
      <p:sp>
        <p:nvSpPr>
          <p:cNvPr id="24" name="Text 22"/>
          <p:cNvSpPr/>
          <p:nvPr/>
        </p:nvSpPr>
        <p:spPr>
          <a:xfrm>
            <a:off x="8229600" y="514807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Fish Farming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8229600" y="2542032"/>
            <a:ext cx="3703320" cy="3401568"/>
          </a:xfrm>
          <a:prstGeom prst="rect">
            <a:avLst/>
          </a:prstGeom>
          <a:solidFill>
            <a:srgbClr val="1A2E0A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26" name="Text 24"/>
          <p:cNvSpPr/>
          <p:nvPr/>
        </p:nvSpPr>
        <p:spPr>
          <a:xfrm>
            <a:off x="8412480" y="2670048"/>
            <a:ext cx="3337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2ECC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KEY INSIGHT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8412480" y="2971800"/>
            <a:ext cx="3291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 of 110 registered farmers completed full onboarding — a 45% completion rate without any incentive. These are motivated sellers ready to transact from day one.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8412480" y="4160520"/>
            <a:ext cx="1828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F0C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20+</a:t>
            </a:r>
            <a:endParaRPr lang="en-US" sz="4800" dirty="0"/>
          </a:p>
        </p:txBody>
      </p:sp>
      <p:sp>
        <p:nvSpPr>
          <p:cNvPr id="29" name="Text 27"/>
          <p:cNvSpPr/>
          <p:nvPr/>
        </p:nvSpPr>
        <p:spPr>
          <a:xfrm>
            <a:off x="8412480" y="4800600"/>
            <a:ext cx="3291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Nigerian states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represented in farmer base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57200" y="6510528"/>
            <a:ext cx="9144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KONOF FOODS  •  CONFIDENTIAL  •  2026</a:t>
            </a:r>
            <a:endParaRPr lang="en-US" sz="700" dirty="0"/>
          </a:p>
        </p:txBody>
      </p:sp>
      <p:sp>
        <p:nvSpPr>
          <p:cNvPr id="31" name="Text 29"/>
          <p:cNvSpPr/>
          <p:nvPr/>
        </p:nvSpPr>
        <p:spPr>
          <a:xfrm>
            <a:off x="11247120" y="651052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F0F"/>
          </a:solidFill>
          <a:ln w="12700">
            <a:solidFill>
              <a:srgbClr val="0D1F0F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457200" y="256032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3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COMPETITIVE LANDSCAPE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457200" y="530352"/>
            <a:ext cx="365760" cy="36576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457200" y="640080"/>
            <a:ext cx="64008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only dedicated</a:t>
            </a:r>
            <a:endParaRPr lang="en-US" sz="3800" dirty="0"/>
          </a:p>
          <a:p>
            <a:pPr marL="0" indent="0" algn="l">
              <a:buNone/>
            </a:pPr>
            <a:r>
              <a:rPr lang="en-US" sz="38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app in this space.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457200" y="1874520"/>
            <a:ext cx="11430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competitor in African agritech focuses on investment, lending, or B2B sourcing. Konof Foods is the only platform with a live, dedicated Android app on the Google Play Store connecting farmers directly to end consumers.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487168"/>
            <a:ext cx="11521440" cy="438912"/>
          </a:xfrm>
          <a:prstGeom prst="rect">
            <a:avLst/>
          </a:prstGeom>
          <a:solidFill>
            <a:srgbClr val="0D1F0F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502920" y="2532888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108960" y="2532888"/>
            <a:ext cx="1280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C996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Mobile App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892040" y="2532888"/>
            <a:ext cx="1280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996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Multi-language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400800" y="2532888"/>
            <a:ext cx="1280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996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Caribbean Mkt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909560" y="2532888"/>
            <a:ext cx="1280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996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Multi-payment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9418320" y="2532888"/>
            <a:ext cx="1280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C996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Fair Price Guide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10515600" y="2532888"/>
            <a:ext cx="1280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996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Direct Marketplace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57200" y="2962656"/>
            <a:ext cx="11521440" cy="594360"/>
          </a:xfrm>
          <a:prstGeom prst="rect">
            <a:avLst/>
          </a:prstGeom>
          <a:solidFill>
            <a:srgbClr val="1A3010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548640" y="3099816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2EC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❖ Konof Foods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3108960" y="3099816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EC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892040" y="3099816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– 4 langs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00800" y="3099816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EC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909560" y="3099816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EC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9418320" y="3099816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EC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0515600" y="3099816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EC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57200" y="3621024"/>
            <a:ext cx="11521440" cy="594360"/>
          </a:xfrm>
          <a:prstGeom prst="rect">
            <a:avLst/>
          </a:prstGeom>
          <a:solidFill>
            <a:srgbClr val="0D1F0F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548640" y="3758184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Farmcrowdy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108960" y="3758184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892040" y="3758184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400800" y="3758184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7909560" y="3758184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9418320" y="3758184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10515600" y="3758184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 only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57200" y="4279392"/>
            <a:ext cx="11521440" cy="59436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32" name="Text 30"/>
          <p:cNvSpPr/>
          <p:nvPr/>
        </p:nvSpPr>
        <p:spPr>
          <a:xfrm>
            <a:off x="548640" y="4416552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ThriveAgric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3108960" y="4416552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4892040" y="4416552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6400800" y="4416552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7909560" y="4416552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9418320" y="4416552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10515600" y="4416552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Lending only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457200" y="4937760"/>
            <a:ext cx="11521440" cy="594360"/>
          </a:xfrm>
          <a:prstGeom prst="rect">
            <a:avLst/>
          </a:prstGeom>
          <a:solidFill>
            <a:srgbClr val="0D1F0F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40" name="Text 38"/>
          <p:cNvSpPr/>
          <p:nvPr/>
        </p:nvSpPr>
        <p:spPr>
          <a:xfrm>
            <a:off x="548640" y="5074920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TradeDepot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3108960" y="507492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4892040" y="507492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6400800" y="507492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50" dirty="0"/>
          </a:p>
        </p:txBody>
      </p:sp>
      <p:sp>
        <p:nvSpPr>
          <p:cNvPr id="44" name="Text 42"/>
          <p:cNvSpPr/>
          <p:nvPr/>
        </p:nvSpPr>
        <p:spPr>
          <a:xfrm>
            <a:off x="7909560" y="507492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</a:t>
            </a:r>
            <a:endParaRPr lang="en-US" sz="1050" dirty="0"/>
          </a:p>
        </p:txBody>
      </p:sp>
      <p:sp>
        <p:nvSpPr>
          <p:cNvPr id="45" name="Text 43"/>
          <p:cNvSpPr/>
          <p:nvPr/>
        </p:nvSpPr>
        <p:spPr>
          <a:xfrm>
            <a:off x="9418320" y="507492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10515600" y="507492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only</a:t>
            </a:r>
            <a:endParaRPr lang="en-US" sz="1050" dirty="0"/>
          </a:p>
        </p:txBody>
      </p:sp>
      <p:sp>
        <p:nvSpPr>
          <p:cNvPr id="47" name="Shape 45"/>
          <p:cNvSpPr/>
          <p:nvPr/>
        </p:nvSpPr>
        <p:spPr>
          <a:xfrm>
            <a:off x="457200" y="5596128"/>
            <a:ext cx="11521440" cy="59436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48" name="Text 46"/>
          <p:cNvSpPr/>
          <p:nvPr/>
        </p:nvSpPr>
        <p:spPr>
          <a:xfrm>
            <a:off x="548640" y="5733288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Middlemen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3108960" y="5733288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050" dirty="0"/>
          </a:p>
        </p:txBody>
      </p:sp>
      <p:sp>
        <p:nvSpPr>
          <p:cNvPr id="50" name="Text 48"/>
          <p:cNvSpPr/>
          <p:nvPr/>
        </p:nvSpPr>
        <p:spPr>
          <a:xfrm>
            <a:off x="4892040" y="5733288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50" dirty="0"/>
          </a:p>
        </p:txBody>
      </p:sp>
      <p:sp>
        <p:nvSpPr>
          <p:cNvPr id="51" name="Text 49"/>
          <p:cNvSpPr/>
          <p:nvPr/>
        </p:nvSpPr>
        <p:spPr>
          <a:xfrm>
            <a:off x="6400800" y="5733288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50" dirty="0"/>
          </a:p>
        </p:txBody>
      </p:sp>
      <p:sp>
        <p:nvSpPr>
          <p:cNvPr id="52" name="Text 50"/>
          <p:cNvSpPr/>
          <p:nvPr/>
        </p:nvSpPr>
        <p:spPr>
          <a:xfrm>
            <a:off x="7909560" y="5733288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only</a:t>
            </a:r>
            <a:endParaRPr lang="en-US" sz="1050" dirty="0"/>
          </a:p>
        </p:txBody>
      </p:sp>
      <p:sp>
        <p:nvSpPr>
          <p:cNvPr id="53" name="Text 51"/>
          <p:cNvSpPr/>
          <p:nvPr/>
        </p:nvSpPr>
        <p:spPr>
          <a:xfrm>
            <a:off x="9418320" y="5733288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50" dirty="0"/>
          </a:p>
        </p:txBody>
      </p:sp>
      <p:sp>
        <p:nvSpPr>
          <p:cNvPr id="54" name="Text 52"/>
          <p:cNvSpPr/>
          <p:nvPr/>
        </p:nvSpPr>
        <p:spPr>
          <a:xfrm>
            <a:off x="10515600" y="5733288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Exploitative</a:t>
            </a:r>
            <a:endParaRPr lang="en-US" sz="1050" dirty="0"/>
          </a:p>
        </p:txBody>
      </p:sp>
      <p:sp>
        <p:nvSpPr>
          <p:cNvPr id="55" name="Text 53"/>
          <p:cNvSpPr/>
          <p:nvPr/>
        </p:nvSpPr>
        <p:spPr>
          <a:xfrm>
            <a:off x="457200" y="6510528"/>
            <a:ext cx="9144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KONOF FOODS  •  CONFIDENTIAL  •  2026</a:t>
            </a:r>
            <a:endParaRPr lang="en-US" sz="700" dirty="0"/>
          </a:p>
        </p:txBody>
      </p:sp>
      <p:sp>
        <p:nvSpPr>
          <p:cNvPr id="56" name="Text 54"/>
          <p:cNvSpPr/>
          <p:nvPr/>
        </p:nvSpPr>
        <p:spPr>
          <a:xfrm>
            <a:off x="11247120" y="651052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</a:t>
            </a:r>
            <a:endParaRPr lang="en-US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F0F"/>
          </a:solidFill>
          <a:ln w="12700">
            <a:solidFill>
              <a:srgbClr val="0D1F0F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457200" y="256032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3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BUSINESS MODEL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457200" y="530352"/>
            <a:ext cx="365760" cy="36576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457200" y="640080"/>
            <a:ext cx="64008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transaction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creates value for all sides.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457200" y="1920240"/>
            <a:ext cx="3383280" cy="1353312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640080" y="2084832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BUYER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2514600"/>
            <a:ext cx="30175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Orders fresh produce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840480" y="2359152"/>
            <a:ext cx="457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4297680" y="1920240"/>
            <a:ext cx="3383280" cy="1353312"/>
          </a:xfrm>
          <a:prstGeom prst="rect">
            <a:avLst/>
          </a:prstGeom>
          <a:solidFill>
            <a:srgbClr val="1A3010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1" name="Shape 9"/>
          <p:cNvSpPr/>
          <p:nvPr/>
        </p:nvSpPr>
        <p:spPr>
          <a:xfrm>
            <a:off x="4297680" y="1920240"/>
            <a:ext cx="3383280" cy="64008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4480560" y="2084832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KONOF FOODS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480560" y="2514600"/>
            <a:ext cx="30175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+ commission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680960" y="2359152"/>
            <a:ext cx="457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8138160" y="1920240"/>
            <a:ext cx="3383280" cy="1353312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8321040" y="2084832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FARMER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321040" y="2514600"/>
            <a:ext cx="30175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Receives direct payment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57200" y="3429000"/>
            <a:ext cx="5577840" cy="1261872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640080" y="3538728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 Commission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40080" y="3867912"/>
            <a:ext cx="5029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% on every completed sale. Scales directly with GMV.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206240" y="3520440"/>
            <a:ext cx="1600200" cy="256032"/>
          </a:xfrm>
          <a:prstGeom prst="rect">
            <a:avLst/>
          </a:prstGeom>
          <a:solidFill>
            <a:srgbClr val="1A3010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4206240" y="3520440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2ECC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PHASE 1 — ACTIVE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309360" y="3429000"/>
            <a:ext cx="5577840" cy="1261872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6492240" y="3538728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Farmer Listings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492240" y="3867912"/>
            <a:ext cx="5029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Featured placement and priority visibility for high-volume farmers.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10058400" y="3520440"/>
            <a:ext cx="1600200" cy="256032"/>
          </a:xfrm>
          <a:prstGeom prst="rect">
            <a:avLst/>
          </a:prstGeom>
          <a:solidFill>
            <a:srgbClr val="1A3010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27" name="Text 25"/>
          <p:cNvSpPr/>
          <p:nvPr/>
        </p:nvSpPr>
        <p:spPr>
          <a:xfrm>
            <a:off x="10058400" y="3520440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2ECC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PHASE 1 — ACTIVE</a:t>
            </a:r>
            <a:endParaRPr lang="en-US" sz="700" dirty="0"/>
          </a:p>
        </p:txBody>
      </p:sp>
      <p:sp>
        <p:nvSpPr>
          <p:cNvPr id="28" name="Shape 26"/>
          <p:cNvSpPr/>
          <p:nvPr/>
        </p:nvSpPr>
        <p:spPr>
          <a:xfrm>
            <a:off x="457200" y="4846320"/>
            <a:ext cx="5577840" cy="1261872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29" name="Text 27"/>
          <p:cNvSpPr/>
          <p:nvPr/>
        </p:nvSpPr>
        <p:spPr>
          <a:xfrm>
            <a:off x="640080" y="4956048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 Facilitation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40080" y="5285232"/>
            <a:ext cx="5029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Connecting farmers to last-mile delivery partners across Nigerian cities.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206240" y="4937760"/>
            <a:ext cx="1600200" cy="256032"/>
          </a:xfrm>
          <a:prstGeom prst="rect">
            <a:avLst/>
          </a:prstGeom>
          <a:solidFill>
            <a:srgbClr val="1A2A10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32" name="Text 30"/>
          <p:cNvSpPr/>
          <p:nvPr/>
        </p:nvSpPr>
        <p:spPr>
          <a:xfrm>
            <a:off x="4206240" y="4937760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C996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PHASE 2 — PLANNED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6309360" y="4846320"/>
            <a:ext cx="5577840" cy="1261872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34" name="Text 32"/>
          <p:cNvSpPr/>
          <p:nvPr/>
        </p:nvSpPr>
        <p:spPr>
          <a:xfrm>
            <a:off x="6492240" y="4956048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 Investment Platform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6492240" y="5285232"/>
            <a:ext cx="5029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Investors fund specific farms, track progress, receive returns at harvest.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10058400" y="4937760"/>
            <a:ext cx="1600200" cy="256032"/>
          </a:xfrm>
          <a:prstGeom prst="rect">
            <a:avLst/>
          </a:prstGeom>
          <a:solidFill>
            <a:srgbClr val="1A2A10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37" name="Text 35"/>
          <p:cNvSpPr/>
          <p:nvPr/>
        </p:nvSpPr>
        <p:spPr>
          <a:xfrm>
            <a:off x="10058400" y="4937760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C996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PHASE 3 — PLANNED</a:t>
            </a:r>
            <a:endParaRPr lang="en-US" sz="700" dirty="0"/>
          </a:p>
        </p:txBody>
      </p:sp>
      <p:sp>
        <p:nvSpPr>
          <p:cNvPr id="38" name="Text 36"/>
          <p:cNvSpPr/>
          <p:nvPr/>
        </p:nvSpPr>
        <p:spPr>
          <a:xfrm>
            <a:off x="457200" y="6510528"/>
            <a:ext cx="9144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KONOF FOODS  •  CONFIDENTIAL  •  2026</a:t>
            </a:r>
            <a:endParaRPr lang="en-US" sz="700" dirty="0"/>
          </a:p>
        </p:txBody>
      </p:sp>
      <p:sp>
        <p:nvSpPr>
          <p:cNvPr id="39" name="Text 37"/>
          <p:cNvSpPr/>
          <p:nvPr/>
        </p:nvSpPr>
        <p:spPr>
          <a:xfrm>
            <a:off x="11247120" y="651052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</a:t>
            </a:r>
            <a:endParaRPr lang="en-US" sz="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F0F"/>
          </a:solidFill>
          <a:ln w="12700">
            <a:solidFill>
              <a:srgbClr val="0D1F0F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457200" y="256032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3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MARKET OPPORTUNITY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57200" y="530352"/>
            <a:ext cx="365760" cy="36576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457200" y="640080"/>
            <a:ext cx="54864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 is only</a:t>
            </a:r>
            <a:endParaRPr lang="en-US" sz="4200" dirty="0"/>
          </a:p>
          <a:p>
            <a:pPr marL="0" indent="0" algn="l">
              <a:buNone/>
            </a:pPr>
            <a:r>
              <a:rPr lang="en-US" sz="42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beginning.</a:t>
            </a:r>
            <a:endParaRPr lang="en-US" sz="4200" dirty="0"/>
          </a:p>
        </p:txBody>
      </p:sp>
      <p:sp>
        <p:nvSpPr>
          <p:cNvPr id="6" name="Shape 4"/>
          <p:cNvSpPr/>
          <p:nvPr/>
        </p:nvSpPr>
        <p:spPr>
          <a:xfrm>
            <a:off x="457200" y="1920240"/>
            <a:ext cx="3566160" cy="224028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640080" y="2057400"/>
            <a:ext cx="32004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0C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$100B+</a:t>
            </a:r>
            <a:endParaRPr lang="en-US" sz="4200" dirty="0"/>
          </a:p>
        </p:txBody>
      </p:sp>
      <p:sp>
        <p:nvSpPr>
          <p:cNvPr id="8" name="Text 6"/>
          <p:cNvSpPr/>
          <p:nvPr/>
        </p:nvSpPr>
        <p:spPr>
          <a:xfrm>
            <a:off x="640080" y="28803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Addressable Market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0080" y="3218688"/>
            <a:ext cx="32004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Nigeria's agriculture GDP — the continent's largest agricultural economy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297680" y="1920240"/>
            <a:ext cx="3566160" cy="224028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4480560" y="2057400"/>
            <a:ext cx="32004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0C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$9B</a:t>
            </a:r>
            <a:endParaRPr lang="en-US" sz="4200" dirty="0"/>
          </a:p>
        </p:txBody>
      </p:sp>
      <p:sp>
        <p:nvSpPr>
          <p:cNvPr id="12" name="Text 10"/>
          <p:cNvSpPr/>
          <p:nvPr/>
        </p:nvSpPr>
        <p:spPr>
          <a:xfrm>
            <a:off x="4480560" y="28803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Serviceable Market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480560" y="3218688"/>
            <a:ext cx="32004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value lost to post-harvest losses and distribution inefficiency in Nigeria alone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38160" y="1920240"/>
            <a:ext cx="3566160" cy="2240280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8321040" y="2057400"/>
            <a:ext cx="32004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0C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$50M</a:t>
            </a:r>
            <a:endParaRPr lang="en-US" sz="4200" dirty="0"/>
          </a:p>
        </p:txBody>
      </p:sp>
      <p:sp>
        <p:nvSpPr>
          <p:cNvPr id="16" name="Text 14"/>
          <p:cNvSpPr/>
          <p:nvPr/>
        </p:nvSpPr>
        <p:spPr>
          <a:xfrm>
            <a:off x="8321040" y="28803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5-Year GMV Goal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321040" y="3218688"/>
            <a:ext cx="32004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transaction volume target as we scale from Lagos across West Africa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" y="431596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EXPANSION ROADMAP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57200" y="4617720"/>
            <a:ext cx="2743200" cy="1664208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640080" y="4709160"/>
            <a:ext cx="548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640080" y="502920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LAGOS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40080" y="5376672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 the marketplace. Build the farmer and buyer community.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383280" y="4617720"/>
            <a:ext cx="2743200" cy="1664208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3566160" y="4709160"/>
            <a:ext cx="548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3566160" y="502920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3566160" y="5376672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across 36 states. Partner with farming cooperatives and NGOs.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309360" y="4617720"/>
            <a:ext cx="2743200" cy="1664208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28" name="Text 26"/>
          <p:cNvSpPr/>
          <p:nvPr/>
        </p:nvSpPr>
        <p:spPr>
          <a:xfrm>
            <a:off x="6492240" y="4709160"/>
            <a:ext cx="548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6492240" y="502920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 AFRICA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492240" y="5376672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Liberia, Ghana, Senegal. Founder already on ground in Liberia.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9235440" y="4617720"/>
            <a:ext cx="2743200" cy="1664208"/>
          </a:xfrm>
          <a:prstGeom prst="rect">
            <a:avLst/>
          </a:prstGeom>
          <a:solidFill>
            <a:srgbClr val="162619"/>
          </a:solidFill>
          <a:ln w="6350">
            <a:solidFill>
              <a:srgbClr val="4A6040"/>
            </a:solidFill>
            <a:prstDash val="solid"/>
          </a:ln>
        </p:spPr>
        <p:txBody>
          <a:bodyPr/>
          <a:p/>
        </p:txBody>
      </p:sp>
      <p:sp>
        <p:nvSpPr>
          <p:cNvPr id="32" name="Text 30"/>
          <p:cNvSpPr/>
          <p:nvPr/>
        </p:nvSpPr>
        <p:spPr>
          <a:xfrm>
            <a:off x="9418320" y="4709160"/>
            <a:ext cx="548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000" dirty="0"/>
          </a:p>
        </p:txBody>
      </p:sp>
      <p:sp>
        <p:nvSpPr>
          <p:cNvPr id="33" name="Text 31"/>
          <p:cNvSpPr/>
          <p:nvPr/>
        </p:nvSpPr>
        <p:spPr>
          <a:xfrm>
            <a:off x="9418320" y="502920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CARIBBEAN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9418320" y="5376672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Jamaica and diaspora communities. Technical co-founder's home market.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57200" y="6510528"/>
            <a:ext cx="9144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KONOF FOODS  •  CONFIDENTIAL  •  2026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11247120" y="651052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4A60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1636</Words>
  <Application>Microsoft Office PowerPoint</Application>
  <PresentationFormat>Widescreen</PresentationFormat>
  <Paragraphs>313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Courier New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okonofua family</cp:lastModifiedBy>
  <cp:revision>5</cp:revision>
  <dcterms:created xsi:type="dcterms:W3CDTF">2026-08-16T20:50:22Z</dcterms:created>
  <dcterms:modified xsi:type="dcterms:W3CDTF">2026-08-16T22:04:30Z</dcterms:modified>
</cp:coreProperties>
</file>